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56" r:id="rId2"/>
    <p:sldId id="269" r:id="rId3"/>
    <p:sldId id="277" r:id="rId4"/>
    <p:sldId id="278" r:id="rId5"/>
    <p:sldId id="258" r:id="rId6"/>
    <p:sldId id="259" r:id="rId7"/>
    <p:sldId id="262" r:id="rId8"/>
    <p:sldId id="267" r:id="rId9"/>
    <p:sldId id="263" r:id="rId10"/>
    <p:sldId id="273" r:id="rId11"/>
    <p:sldId id="276" r:id="rId12"/>
    <p:sldId id="261" r:id="rId13"/>
    <p:sldId id="264" r:id="rId14"/>
    <p:sldId id="265" r:id="rId15"/>
    <p:sldId id="260" r:id="rId16"/>
    <p:sldId id="271" r:id="rId17"/>
    <p:sldId id="275" r:id="rId18"/>
    <p:sldId id="274" r:id="rId19"/>
    <p:sldId id="266" r:id="rId20"/>
    <p:sldId id="257" r:id="rId21"/>
    <p:sldId id="279" r:id="rId22"/>
    <p:sldId id="272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8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5C655-8420-4A63-B7A3-48EE035E8F2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BF456-BA47-44B2-A1BC-74CB1AB6D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3F96A-8FC5-490B-AB08-F8A62C15E596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23900"/>
            <a:ext cx="4516438" cy="338613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38" y="4327638"/>
            <a:ext cx="5027724" cy="41134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230" tIns="44615" rIns="89230" bIns="44615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B9956-32D7-46A9-A237-F560ECCD1385}" type="slidenum">
              <a:rPr lang="en-US"/>
              <a:pPr/>
              <a:t>13</a:t>
            </a:fld>
            <a:endParaRPr lang="en-US"/>
          </a:p>
        </p:txBody>
      </p:sp>
      <p:sp>
        <p:nvSpPr>
          <p:cNvPr id="7475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23900"/>
            <a:ext cx="4516438" cy="338613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38" y="4327638"/>
            <a:ext cx="5027724" cy="41134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230" tIns="44615" rIns="89230" bIns="44615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C16562-FF3B-4C0A-81B9-E483AE4D2EDF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1136B3-1830-401A-B46A-1702D207BF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Одонтогенные</a:t>
            </a:r>
            <a:r>
              <a:rPr lang="ru-RU" dirty="0" smtClean="0"/>
              <a:t> и </a:t>
            </a:r>
            <a:r>
              <a:rPr lang="ru-RU" dirty="0" err="1" smtClean="0"/>
              <a:t>неодонтогенные</a:t>
            </a:r>
            <a:r>
              <a:rPr lang="ru-RU" dirty="0" smtClean="0"/>
              <a:t> гаймориты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340696"/>
            <a:ext cx="7854696" cy="175260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Докладчик Водолазов А.В., директор клиники «РИНОС»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Тольятти, ноябрь 2016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</a:t>
            </a:r>
            <a:r>
              <a:rPr lang="ru-RU" dirty="0" err="1" smtClean="0"/>
              <a:t>одонтогенного</a:t>
            </a:r>
            <a:r>
              <a:rPr lang="ru-RU" dirty="0" smtClean="0"/>
              <a:t> гайморита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Причины </a:t>
            </a:r>
            <a:r>
              <a:rPr lang="ru-RU" dirty="0" err="1" smtClean="0"/>
              <a:t>неодонтогенного</a:t>
            </a:r>
            <a:r>
              <a:rPr lang="ru-RU" dirty="0" smtClean="0"/>
              <a:t> гайморита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228600" marR="25400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Периодонтиты</a:t>
            </a:r>
          </a:p>
          <a:p>
            <a:pPr marL="228600" marR="25400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Остеомиелит верхней челюсти</a:t>
            </a:r>
          </a:p>
          <a:p>
            <a:pPr marL="228600" marR="25400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Нагноившиеся кисты в верхней челюсти</a:t>
            </a:r>
          </a:p>
          <a:p>
            <a:pPr marL="228600" marR="25400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Перфорации верхнечелюстной полости</a:t>
            </a:r>
          </a:p>
          <a:p>
            <a:pPr marL="228600" marR="25400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Корни протолкнутые в верхнечелюстную пазуху</a:t>
            </a:r>
          </a:p>
          <a:p>
            <a:pPr marL="228600" marR="25400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Инородные тела</a:t>
            </a:r>
          </a:p>
          <a:p>
            <a:pPr marL="228600" marR="25400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Ретенированные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зубы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анатомические особенности (неровности, шипы,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синехии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гребни перегородки носа);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острого или хронического воспаления слизистой оболочки полости носа;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аденоидные разрастания, полипы;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отрицательные влияния окружающей среды (переохлаждение, вдыхания загрязнённого воздуха).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Микрофлора при гайморите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изучении патогенной микрофлоры наиболее часто обнаруживают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influenzae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Moraxella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cataralis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микотическая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более редких случаях выявляется патогенная анаэробная микрофлора, которая присутствует при воспалительных процессах корней зубов и может распространиться в гайморову пазуху с развитием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одонтогенного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гайморита.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формирования стойких хронических форм гайморита немаловажное значение отводится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микотической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флоре; наиболее часто обнаруживаются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Phycomycetes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Cladosporium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Ослабленный региональный иммунитет сопровождается образованием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полимикробных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ассоциаций, в таком случае заболевание отличается устойчивым и длительным течением.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Определённая роль принадлежит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труднокультивируемым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бактериям –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Chlamidia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 rot="11046841" flipV="1">
            <a:off x="409575" y="260350"/>
            <a:ext cx="835977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dirty="0">
                <a:latin typeface="Comic Sans MS" pitchFamily="66" charset="0"/>
              </a:rPr>
              <a:t>Важная роль передних клеток решетчатого лабиринта и среднего носового хода в физиологии ППН подтверждается тем, что эта область получила название “</a:t>
            </a:r>
            <a:r>
              <a:rPr lang="ru-RU" sz="2400" dirty="0" err="1">
                <a:latin typeface="Comic Sans MS" pitchFamily="66" charset="0"/>
              </a:rPr>
              <a:t>остеомеатальный</a:t>
            </a:r>
            <a:r>
              <a:rPr lang="ru-RU" sz="2400" dirty="0">
                <a:latin typeface="Comic Sans MS" pitchFamily="66" charset="0"/>
              </a:rPr>
              <a:t> комплекс”. </a:t>
            </a: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Считается, что легкое ограниченное воспаление в этой области может привести к вторичному инфицированию верхнечелюстного и фронтального синуса. Это во многом справедливо, хотя патогенез синуситов более сложен.</a:t>
            </a:r>
          </a:p>
        </p:txBody>
      </p:sp>
      <p:pic>
        <p:nvPicPr>
          <p:cNvPr id="126979" name="Picture 3" descr="4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60575"/>
            <a:ext cx="29527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66858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95536" y="443711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развитии острого и хронического гайморита преобладающее значение имеет изменение баланса между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секретообразованием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серозно-слизистых желёз, бокаловидных клеток и эвакуаторной функцией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мукоцилиарного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аппарата слизистой оболочки полости носа.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Неблагоприятные условия окружающей среды угнетающе влияют на работу железистых клеток и ресничек мерцательного эпителия, что приводит к задержке слизи и способствует накоплению, размножению патогенной микрофлоры с развитием воспалительного процесса.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Патогенез </a:t>
            </a:r>
            <a:r>
              <a:rPr lang="ru-RU" dirty="0" err="1" smtClean="0"/>
              <a:t>одонтогенного</a:t>
            </a:r>
            <a:r>
              <a:rPr lang="ru-RU" dirty="0" smtClean="0"/>
              <a:t> гайморита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36602"/>
            <a:ext cx="7315200" cy="3043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46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52" y="548680"/>
            <a:ext cx="9144000" cy="836613"/>
          </a:xfrm>
          <a:noFill/>
        </p:spPr>
        <p:txBody>
          <a:bodyPr/>
          <a:lstStyle/>
          <a:p>
            <a:r>
              <a:rPr lang="ru-RU" sz="2400" dirty="0"/>
              <a:t>Классификация синусита (С.З.Пискунов, Г.З.Пискунов, 1997)</a:t>
            </a:r>
            <a:r>
              <a:rPr lang="ru-RU" sz="4000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9512" y="1412776"/>
            <a:ext cx="8748464" cy="5400884"/>
            <a:chOff x="1513" y="946"/>
            <a:chExt cx="10980" cy="8100"/>
          </a:xfrm>
        </p:grpSpPr>
        <p:sp>
          <p:nvSpPr>
            <p:cNvPr id="7173" name="AutoShape 5"/>
            <p:cNvSpPr>
              <a:spLocks noChangeAspect="1" noChangeArrowheads="1"/>
            </p:cNvSpPr>
            <p:nvPr/>
          </p:nvSpPr>
          <p:spPr bwMode="auto">
            <a:xfrm>
              <a:off x="1513" y="946"/>
              <a:ext cx="10980" cy="81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7101" y="2034"/>
              <a:ext cx="198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/>
                <a:t>По характеру</a:t>
              </a:r>
            </a:p>
            <a:p>
              <a:pPr algn="ctr"/>
              <a:r>
                <a:rPr lang="ru-RU" sz="1600"/>
                <a:t>возбудителя</a:t>
              </a: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5301" y="1134"/>
              <a:ext cx="2160" cy="5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/>
                <a:t>Синусит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761" y="2034"/>
              <a:ext cx="198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/>
                <a:t>По причине</a:t>
              </a:r>
            </a:p>
            <a:p>
              <a:pPr algn="ctr"/>
              <a:r>
                <a:rPr lang="ru-RU" sz="1600"/>
                <a:t>возникновения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702" y="2026"/>
              <a:ext cx="2699" cy="7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/>
                <a:t>По течению и форме поражения</a:t>
              </a: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9441" y="2034"/>
              <a:ext cx="288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По распространенности процесса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1701" y="311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Острый</a:t>
              </a: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3501" y="311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Хронический</a:t>
              </a: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5301" y="311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Вазомоторный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7101" y="311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Риногенный</a:t>
              </a: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8901" y="311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Вирусный</a:t>
              </a:r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1701" y="383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Катаральный</a:t>
              </a: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3501" y="383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Катаральный</a:t>
              </a: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5301" y="383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Аллергический</a:t>
              </a: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7101" y="383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Одонтогенный</a:t>
              </a: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8901" y="3834"/>
              <a:ext cx="162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Бактериально-</a:t>
              </a:r>
            </a:p>
            <a:p>
              <a:pPr algn="ctr"/>
              <a:r>
                <a:rPr lang="ru-RU" sz="1200"/>
                <a:t>аэробный</a:t>
              </a:r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10701" y="383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Гайморит</a:t>
              </a:r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1701" y="455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Гнойный</a:t>
              </a:r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3501" y="455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Гнойный</a:t>
              </a:r>
            </a:p>
          </p:txBody>
        </p:sp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5301" y="455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/>
                <a:t>Неаллергический</a:t>
              </a:r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7101" y="455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/>
                <a:t>Травматический</a:t>
              </a:r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>
              <a:off x="10701" y="455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Фронтит</a:t>
              </a:r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>
              <a:off x="8901" y="4914"/>
              <a:ext cx="162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Бактериально-</a:t>
              </a:r>
            </a:p>
            <a:p>
              <a:pPr algn="ctr"/>
              <a:r>
                <a:rPr lang="ru-RU" sz="1200"/>
                <a:t>анаэробный</a:t>
              </a:r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1701" y="527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Некротический</a:t>
              </a: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8901" y="599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Грибковый</a:t>
              </a: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10701" y="527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Сфеноидит</a:t>
              </a: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8901" y="671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Смешанный</a:t>
              </a:r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3501" y="5274"/>
              <a:ext cx="162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/>
                <a:t>Пристеночно-</a:t>
              </a:r>
            </a:p>
            <a:p>
              <a:pPr algn="ctr"/>
              <a:r>
                <a:rPr lang="ru-RU" sz="1000"/>
                <a:t>гиперпластический</a:t>
              </a:r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3501" y="635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Полипозный</a:t>
              </a:r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>
              <a:off x="3501" y="707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Фиброзный</a:t>
              </a:r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>
              <a:off x="3501" y="779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Кистозный</a:t>
              </a:r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10701" y="5994"/>
              <a:ext cx="1620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Различные</a:t>
              </a:r>
            </a:p>
            <a:p>
              <a:pPr algn="ctr"/>
              <a:r>
                <a:rPr lang="ru-RU" sz="1400"/>
                <a:t>сочетания</a:t>
              </a: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10701" y="779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Пансинуит</a:t>
              </a:r>
            </a:p>
          </p:txBody>
        </p:sp>
        <p:sp>
          <p:nvSpPr>
            <p:cNvPr id="7206" name="Rectangle 38"/>
            <p:cNvSpPr>
              <a:spLocks noChangeArrowheads="1"/>
            </p:cNvSpPr>
            <p:nvPr/>
          </p:nvSpPr>
          <p:spPr bwMode="auto">
            <a:xfrm>
              <a:off x="10701" y="7074"/>
              <a:ext cx="1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Гемисинуит</a:t>
              </a:r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1701" y="8514"/>
              <a:ext cx="10620" cy="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/>
                <a:t>Осложнённый: остеомиелит, субпериостальный абсцесс, распространение процесса на сосуды, полость орбиты или черепа</a:t>
              </a:r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 flipH="1">
              <a:off x="3861" y="1314"/>
              <a:ext cx="14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>
              <a:off x="5841" y="16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>
              <a:off x="7281" y="16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>
              <a:off x="7461" y="1314"/>
              <a:ext cx="21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2421" y="275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>
              <a:off x="2420" y="347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>
              <a:off x="2421" y="419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>
              <a:off x="2421" y="491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3861" y="275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>
              <a:off x="3860" y="347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3861" y="419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Line 51"/>
            <p:cNvSpPr>
              <a:spLocks noChangeShapeType="1"/>
            </p:cNvSpPr>
            <p:nvPr/>
          </p:nvSpPr>
          <p:spPr bwMode="auto">
            <a:xfrm>
              <a:off x="3860" y="491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Line 52"/>
            <p:cNvSpPr>
              <a:spLocks noChangeShapeType="1"/>
            </p:cNvSpPr>
            <p:nvPr/>
          </p:nvSpPr>
          <p:spPr bwMode="auto">
            <a:xfrm>
              <a:off x="3860" y="599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Line 53"/>
            <p:cNvSpPr>
              <a:spLocks noChangeShapeType="1"/>
            </p:cNvSpPr>
            <p:nvPr/>
          </p:nvSpPr>
          <p:spPr bwMode="auto">
            <a:xfrm>
              <a:off x="3860" y="671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Line 54"/>
            <p:cNvSpPr>
              <a:spLocks noChangeShapeType="1"/>
            </p:cNvSpPr>
            <p:nvPr/>
          </p:nvSpPr>
          <p:spPr bwMode="auto">
            <a:xfrm>
              <a:off x="3860" y="743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>
              <a:off x="3860" y="815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>
              <a:off x="7460" y="347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Line 57"/>
            <p:cNvSpPr>
              <a:spLocks noChangeShapeType="1"/>
            </p:cNvSpPr>
            <p:nvPr/>
          </p:nvSpPr>
          <p:spPr bwMode="auto">
            <a:xfrm>
              <a:off x="7460" y="419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Line 58"/>
            <p:cNvSpPr>
              <a:spLocks noChangeShapeType="1"/>
            </p:cNvSpPr>
            <p:nvPr/>
          </p:nvSpPr>
          <p:spPr bwMode="auto">
            <a:xfrm>
              <a:off x="9440" y="347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Line 59"/>
            <p:cNvSpPr>
              <a:spLocks noChangeShapeType="1"/>
            </p:cNvSpPr>
            <p:nvPr/>
          </p:nvSpPr>
          <p:spPr bwMode="auto">
            <a:xfrm>
              <a:off x="9440" y="455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Line 60"/>
            <p:cNvSpPr>
              <a:spLocks noChangeShapeType="1"/>
            </p:cNvSpPr>
            <p:nvPr/>
          </p:nvSpPr>
          <p:spPr bwMode="auto">
            <a:xfrm>
              <a:off x="9440" y="563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Line 61"/>
            <p:cNvSpPr>
              <a:spLocks noChangeShapeType="1"/>
            </p:cNvSpPr>
            <p:nvPr/>
          </p:nvSpPr>
          <p:spPr bwMode="auto">
            <a:xfrm>
              <a:off x="9440" y="6354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Rectangle 62"/>
            <p:cNvSpPr>
              <a:spLocks noChangeArrowheads="1"/>
            </p:cNvSpPr>
            <p:nvPr/>
          </p:nvSpPr>
          <p:spPr bwMode="auto">
            <a:xfrm>
              <a:off x="10701" y="3107"/>
              <a:ext cx="1620" cy="35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Этмоидит</a:t>
              </a:r>
            </a:p>
          </p:txBody>
        </p:sp>
        <p:sp>
          <p:nvSpPr>
            <p:cNvPr id="7231" name="Line 63"/>
            <p:cNvSpPr>
              <a:spLocks noChangeShapeType="1"/>
            </p:cNvSpPr>
            <p:nvPr/>
          </p:nvSpPr>
          <p:spPr bwMode="auto">
            <a:xfrm>
              <a:off x="4393" y="2746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Line 64"/>
            <p:cNvSpPr>
              <a:spLocks noChangeShapeType="1"/>
            </p:cNvSpPr>
            <p:nvPr/>
          </p:nvSpPr>
          <p:spPr bwMode="auto">
            <a:xfrm>
              <a:off x="5652" y="346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Line 65"/>
            <p:cNvSpPr>
              <a:spLocks noChangeShapeType="1"/>
            </p:cNvSpPr>
            <p:nvPr/>
          </p:nvSpPr>
          <p:spPr bwMode="auto">
            <a:xfrm>
              <a:off x="5653" y="418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Line 66"/>
            <p:cNvSpPr>
              <a:spLocks noChangeShapeType="1"/>
            </p:cNvSpPr>
            <p:nvPr/>
          </p:nvSpPr>
          <p:spPr bwMode="auto">
            <a:xfrm>
              <a:off x="9073" y="2746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Line 67"/>
            <p:cNvSpPr>
              <a:spLocks noChangeShapeType="1"/>
            </p:cNvSpPr>
            <p:nvPr/>
          </p:nvSpPr>
          <p:spPr bwMode="auto">
            <a:xfrm>
              <a:off x="6733" y="2746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Line 68"/>
            <p:cNvSpPr>
              <a:spLocks noChangeShapeType="1"/>
            </p:cNvSpPr>
            <p:nvPr/>
          </p:nvSpPr>
          <p:spPr bwMode="auto">
            <a:xfrm>
              <a:off x="11592" y="274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Line 69"/>
            <p:cNvSpPr>
              <a:spLocks noChangeShapeType="1"/>
            </p:cNvSpPr>
            <p:nvPr/>
          </p:nvSpPr>
          <p:spPr bwMode="auto">
            <a:xfrm>
              <a:off x="11592" y="346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Line 70"/>
            <p:cNvSpPr>
              <a:spLocks noChangeShapeType="1"/>
            </p:cNvSpPr>
            <p:nvPr/>
          </p:nvSpPr>
          <p:spPr bwMode="auto">
            <a:xfrm>
              <a:off x="11592" y="418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Line 71"/>
            <p:cNvSpPr>
              <a:spLocks noChangeShapeType="1"/>
            </p:cNvSpPr>
            <p:nvPr/>
          </p:nvSpPr>
          <p:spPr bwMode="auto">
            <a:xfrm>
              <a:off x="11592" y="490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Line 72"/>
            <p:cNvSpPr>
              <a:spLocks noChangeShapeType="1"/>
            </p:cNvSpPr>
            <p:nvPr/>
          </p:nvSpPr>
          <p:spPr bwMode="auto">
            <a:xfrm>
              <a:off x="11592" y="562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Line 73"/>
            <p:cNvSpPr>
              <a:spLocks noChangeShapeType="1"/>
            </p:cNvSpPr>
            <p:nvPr/>
          </p:nvSpPr>
          <p:spPr bwMode="auto">
            <a:xfrm>
              <a:off x="11592" y="670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Line 74"/>
            <p:cNvSpPr>
              <a:spLocks noChangeShapeType="1"/>
            </p:cNvSpPr>
            <p:nvPr/>
          </p:nvSpPr>
          <p:spPr bwMode="auto">
            <a:xfrm>
              <a:off x="11592" y="742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Line 75"/>
            <p:cNvSpPr>
              <a:spLocks noChangeShapeType="1"/>
            </p:cNvSpPr>
            <p:nvPr/>
          </p:nvSpPr>
          <p:spPr bwMode="auto">
            <a:xfrm>
              <a:off x="11592" y="814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Line 76"/>
            <p:cNvSpPr>
              <a:spLocks noChangeShapeType="1"/>
            </p:cNvSpPr>
            <p:nvPr/>
          </p:nvSpPr>
          <p:spPr bwMode="auto">
            <a:xfrm>
              <a:off x="2413" y="5626"/>
              <a:ext cx="0" cy="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3200" dirty="0" smtClean="0">
                <a:latin typeface="Times New Roman" panose="02020603050405020304" pitchFamily="18" charset="0"/>
                <a:ea typeface="+mn-ea"/>
                <a:cs typeface="+mn-cs"/>
              </a:rPr>
              <a:t>Классификация </a:t>
            </a:r>
            <a:r>
              <a:rPr lang="ru-RU" sz="3200" dirty="0" err="1" smtClean="0">
                <a:latin typeface="Times New Roman" panose="02020603050405020304" pitchFamily="18" charset="0"/>
                <a:ea typeface="+mn-ea"/>
                <a:cs typeface="+mn-cs"/>
              </a:rPr>
              <a:t>одонтогенных</a:t>
            </a:r>
            <a:r>
              <a:rPr lang="ru-RU" sz="3200" dirty="0" smtClean="0">
                <a:latin typeface="Times New Roman" panose="02020603050405020304" pitchFamily="18" charset="0"/>
                <a:ea typeface="+mn-ea"/>
                <a:cs typeface="+mn-cs"/>
              </a:rPr>
              <a:t> гайморитов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характеру течения различают острый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одонтогенный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гайморит, хронический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одонтогенный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гайморит и обострение хронического гайморита.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патогенезу - гайморит без перфорации и с перфорацией дна верхнечелюстной пазухи.</a:t>
            </a:r>
          </a:p>
          <a:p>
            <a:pPr marL="228600" marR="254000">
              <a:spcBef>
                <a:spcPts val="500"/>
              </a:spcBef>
              <a:spcAft>
                <a:spcPts val="5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одонтогенные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перфорации (после удаления зубов вблизи полости, резекции верхушек корней, операций по поводу кист и гайморитов);</a:t>
            </a:r>
          </a:p>
          <a:p>
            <a:pPr marL="228600" marR="254000"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перфорации при специфических поражениях верхней челюсти;</a:t>
            </a:r>
          </a:p>
          <a:p>
            <a:pPr marL="228600" marR="254000"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разрушение дна пазухи растущей опухолью;</a:t>
            </a:r>
          </a:p>
          <a:p>
            <a:pPr marL="228600" marR="254000"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травматические перфорации.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Среди так называемых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перфоративных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гайморитов принято выделять гаймориты с наличием инородного тела (корень зуба, пломбировочный материал, эндодонтический инструмент, элементы внутрикостного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имплантанта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в верхнечелюстной пазухе.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48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К локальным проявлениям относятся: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затруднение дыхания через нос на стороне поражения или с обеих сторон при двухстороннем процессе;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в области пазухи на стороне поражения, которая может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иррадиировать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височную область, область глаза или на всю половину лица;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 из носовых ходов часто слизисто-гнойного или гнойного экссудата, ослабление обоняния различной степени выраженности.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Больной отмечает усиление болевых ощущений в области пазухи при наклоне головы кпереди.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Осмотр лица позволяет выявить сглаженность носогубной складки без опущения угла рта на стороне поражения, отёчность нижней окологлазничной и гайморовой области различной степени выраженности.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К общим проявлениям гайморита относятся: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общеинтоксикационные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симптомы (общее недомогание, плохой сон);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температуры тела от субфебрильных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фебрильных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распространённая головная боль.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гайморита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Заболевание гайморовых пазух подтверждается при сопоставлении:</a:t>
            </a:r>
          </a:p>
          <a:p>
            <a:r>
              <a:rPr lang="ru-RU" dirty="0" smtClean="0"/>
              <a:t>клинических проявлений, </a:t>
            </a:r>
          </a:p>
          <a:p>
            <a:r>
              <a:rPr lang="ru-RU" dirty="0" smtClean="0"/>
              <a:t>данных передней риноскопии, </a:t>
            </a:r>
          </a:p>
          <a:p>
            <a:r>
              <a:rPr lang="ru-RU" dirty="0" smtClean="0"/>
              <a:t>результатов рентгенографии околоносовых пазух</a:t>
            </a:r>
          </a:p>
          <a:p>
            <a:r>
              <a:rPr lang="ru-RU" dirty="0" smtClean="0"/>
              <a:t>компьютерной томографии.</a:t>
            </a:r>
          </a:p>
          <a:p>
            <a:r>
              <a:rPr lang="ru-RU" dirty="0" smtClean="0"/>
              <a:t>Возможно применение диагностической пункции гайморовой пазухи для исследования содержимого или введения </a:t>
            </a:r>
            <a:r>
              <a:rPr lang="ru-RU" dirty="0" err="1" smtClean="0"/>
              <a:t>рентгенконтрастного</a:t>
            </a:r>
            <a:r>
              <a:rPr lang="ru-RU" dirty="0" smtClean="0"/>
              <a:t> </a:t>
            </a:r>
            <a:r>
              <a:rPr lang="ru-RU" dirty="0" err="1" smtClean="0"/>
              <a:t>фармпрепарата</a:t>
            </a:r>
            <a:r>
              <a:rPr lang="ru-RU" dirty="0" smtClean="0"/>
              <a:t> с дальнейшей рентгенодиагностикой и введением раствора антисептика. </a:t>
            </a:r>
          </a:p>
          <a:p>
            <a:r>
              <a:rPr lang="ru-RU" dirty="0" smtClean="0"/>
              <a:t>Эндоскопические методы исследования предоставляют возможность визуально определить нарушение слизистого покрова и изменения рельефа полости носа и гайморовой пазухи.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96" y="1165820"/>
            <a:ext cx="89154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30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Всегда бы так было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1970" y="2465346"/>
            <a:ext cx="5707223" cy="3052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541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67544" y="1556792"/>
            <a:ext cx="82809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зависимости от длительности течения воспалительного процесса слизистой оболочки носа и его придаточных пазух выделяют острый, затяжной и хронический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риносинусит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остром - воспалительный процесс длится не более 10 дней, при хроническом - более 3 месяцев. Промежуточной формой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риносинусита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является затяжной, когда воспаление продолжается менее 3 месяцев. Наличие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протяжении года от 2 до 4 эпизодов острого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риносинусита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указывает на рецидивирующее течение заболевания. О латентном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риносинусите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говорят, когда стертая клиническая симптоматика выявляется только при профилактическом осмотре. </a:t>
            </a:r>
          </a:p>
        </p:txBody>
      </p:sp>
      <p:pic>
        <p:nvPicPr>
          <p:cNvPr id="36870" name="Picture 6" descr="doc_t_18_sinusit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3275856" y="5301208"/>
            <a:ext cx="2985448" cy="11430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Одонтогенного</a:t>
            </a:r>
            <a:r>
              <a:rPr lang="ru-RU" dirty="0" smtClean="0"/>
              <a:t> гайморита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/>
              <a:t>Неодонтогенного</a:t>
            </a:r>
            <a:r>
              <a:rPr lang="ru-RU" dirty="0" smtClean="0"/>
              <a:t> гайморита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186808" cy="38457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Обязательная санация очага воспалительного процесса (удаление зуба, </a:t>
            </a:r>
            <a:r>
              <a:rPr lang="ru-RU" dirty="0" err="1" smtClean="0"/>
              <a:t>импланта</a:t>
            </a:r>
            <a:r>
              <a:rPr lang="ru-RU" dirty="0" smtClean="0"/>
              <a:t>, инородного тела, кисты)</a:t>
            </a:r>
          </a:p>
          <a:p>
            <a:r>
              <a:rPr lang="ru-RU" dirty="0" smtClean="0"/>
              <a:t>Антибактериальная терапия</a:t>
            </a:r>
          </a:p>
          <a:p>
            <a:r>
              <a:rPr lang="ru-RU" dirty="0" smtClean="0"/>
              <a:t>Назначение сосудосуживающих средств в нос</a:t>
            </a:r>
          </a:p>
          <a:p>
            <a:r>
              <a:rPr lang="ru-RU" dirty="0" smtClean="0"/>
              <a:t>Промывание полости носа</a:t>
            </a:r>
          </a:p>
          <a:p>
            <a:r>
              <a:rPr lang="ru-RU" dirty="0" smtClean="0"/>
              <a:t>Антигистаминные препараты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Сосудосуживающие препараты в нос</a:t>
            </a:r>
          </a:p>
          <a:p>
            <a:r>
              <a:rPr lang="ru-RU" dirty="0" smtClean="0"/>
              <a:t>Антибактериальная терапия</a:t>
            </a:r>
          </a:p>
          <a:p>
            <a:r>
              <a:rPr lang="ru-RU" dirty="0" smtClean="0"/>
              <a:t>Промывание полости носа</a:t>
            </a:r>
          </a:p>
          <a:p>
            <a:r>
              <a:rPr lang="ru-RU" dirty="0" smtClean="0"/>
              <a:t>Антигистаминные препараты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Преимущества эндоскопического метода</a:t>
            </a:r>
            <a:r>
              <a:rPr lang="ru-RU" sz="3600" b="1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эндоскопия получила не только в области функциональной хирургии пазух, но и во всех других направлениях радикального лечения. Но именно для удаления кисты </a:t>
            </a:r>
            <a:r>
              <a:rPr lang="ru-RU" sz="2900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или инородного тела из </a:t>
            </a:r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верхнечелюстного отдела полости носа этот метод наиболее востребован, что объясняется неоспоримыми преимуществами: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расчетное время операции – 20-30 минут;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сниженный болевой синдром как во время вмешательства, так и после него;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сокращение реабилитационного срока;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сохранение здоровой ткани;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безопасная резекция и извлечение кисты;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обеспечение свободного дыхания сразу после операции;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быстрая регенерация слизистых оболочек;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улучшение оттока слизи из пазух;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возвращение полноценного обоняния;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возможность амбулаторного проведения;</a:t>
            </a:r>
          </a:p>
          <a:p>
            <a:r>
              <a:rPr lang="ru-RU" sz="290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отсутствие шрамов, рубцов и других дефектов внешности после манипуляций.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285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93912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9938" name="Picture 2" descr="Что такое одонтогенный гаймор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369271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 современная реальность такова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4" descr="http://vmede.org/sait/content/Stomatologiya_ivanov_2011/8_files/mb4_0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2636912"/>
            <a:ext cx="6548071" cy="332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Поэтому приходится тесно сотрудничать</a:t>
            </a:r>
            <a:endParaRPr lang="ru-RU" dirty="0"/>
          </a:p>
        </p:txBody>
      </p:sp>
      <p:pic>
        <p:nvPicPr>
          <p:cNvPr id="37890" name="Picture 2" descr="http://partner-med.ru/wp-content/uploads/2016/03/vladimir-dre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248472" cy="4248472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3909805" cy="42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1710"/>
            <a:ext cx="9144000" cy="719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Анатомические особенности строения </a:t>
            </a:r>
            <a:r>
              <a:rPr lang="ru-RU" sz="2800" b="1" dirty="0" err="1"/>
              <a:t>параназальных</a:t>
            </a:r>
            <a:r>
              <a:rPr lang="ru-RU" sz="2800" b="1" dirty="0"/>
              <a:t> синусов в возрастном аспекте</a:t>
            </a:r>
            <a:r>
              <a:rPr lang="ru-RU" sz="4000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75917"/>
            <a:ext cx="8748464" cy="55895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лицевого отдела черепа продолжается первые двенадцать лет после рождения ребенка. Поэтому для детей разных возрастных групп характерна та или иная локализация воспалительного процесса в синусах. В первые 4 года жизни наиболее частой формой синуситов (80-92% всех случаев) являются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этмоидиты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 связано с тем, что к моменту рождения ребенка только решетчатый лабиринт можно считать практически сформированным. В дальнейшем увеличивается лишь объем его клеток. К 4 годам постепенно формируются гайморовы пазухи, поэтому в этом возрасте увеличивается удельный вес верхнечелюстных синуситов (гайморитов).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3663" y="0"/>
            <a:ext cx="2700337" cy="6858000"/>
          </a:xfrm>
          <a:noFill/>
        </p:spPr>
        <p:txBody>
          <a:bodyPr/>
          <a:lstStyle/>
          <a:p>
            <a:pPr algn="l"/>
            <a:r>
              <a:rPr lang="ru-RU" sz="2000" b="1"/>
              <a:t>Схема развития</a:t>
            </a:r>
            <a:br>
              <a:rPr lang="ru-RU" sz="2000" b="1"/>
            </a:br>
            <a:r>
              <a:rPr lang="ru-RU" sz="2000" b="1"/>
              <a:t>верхнечелюстной пазухи</a:t>
            </a:r>
            <a:br>
              <a:rPr lang="ru-RU" sz="2000" b="1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1-у новорождённого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2-в 2 года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3-в 4 года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4-в 7 лет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5-в 12 лет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6-у взрослого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7-в старости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84784"/>
            <a:ext cx="4828255" cy="4941168"/>
          </a:xfrm>
          <a:solidFill>
            <a:srgbClr val="00FFFF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2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32" y="1052736"/>
            <a:ext cx="7838008" cy="5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131" y="1326094"/>
            <a:ext cx="8797159" cy="51272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026602"/>
            <a:ext cx="8928992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Верхнечелюстные пазухи вовлекаются в воспалительный процесс наиболее часто из-за анатомических особенностей: соустье с носовой полостью расположено в верхней части пазухи, что затрудняет ее дренирование.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Заброс инфекции может происходить при чихании с закрытыми носовыми ходами: происходит кратковременное нарастание давления в носовой полости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и присутствующая инфекция забрасывается в полости пазух.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474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0"/>
            <a:ext cx="4968180" cy="6858000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Воспалительные заболевания околоносовых пазух составляют 25–30% стационарной патологии ЛОР-органов. Чаще возникает воспаление верхнечелюстной пазухи, обусловленное особенностями расположения ее соустья и, соответственно, оттока ее содержимого. Иногда воспалительный процесс захватывает не одну, а несколько пазух – развивается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полисинусит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3841750"/>
          <a:ext cx="3924300" cy="2700338"/>
        </p:xfrm>
        <a:graphic>
          <a:graphicData uri="http://schemas.openxmlformats.org/presentationml/2006/ole">
            <p:oleObj spid="_x0000_s1028" name="PhotoImpact" r:id="rId3" imgW="5333333" imgH="3669841" progId="">
              <p:embed/>
            </p:oleObj>
          </a:graphicData>
        </a:graphic>
      </p:graphicFrame>
      <p:pic>
        <p:nvPicPr>
          <p:cNvPr id="4100" name="Picture 4" descr="Ключові слова: гострий верхньощелепний синусит, діти, діагностика, лікування, віруси, деконгестанти, мікроби, пункція, антигістамінні препарати, секретолітики, імуномодулятори, протеолітичні ферменти.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552" y="764704"/>
            <a:ext cx="2303463" cy="2997200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1041</Words>
  <Application>Microsoft Office PowerPoint</Application>
  <PresentationFormat>Экран (4:3)</PresentationFormat>
  <Paragraphs>144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PhotoImpact</vt:lpstr>
      <vt:lpstr>Одонтогенные и неодонтогенные гаймориты</vt:lpstr>
      <vt:lpstr>Всегда бы так было</vt:lpstr>
      <vt:lpstr>Но современная реальность такова</vt:lpstr>
      <vt:lpstr>Поэтому приходится тесно сотрудничать</vt:lpstr>
      <vt:lpstr>Анатомические особенности строения параназальных синусов в возрастном аспекте </vt:lpstr>
      <vt:lpstr>Схема развития верхнечелюстной пазухи   1-у новорождённого  2-в 2 года  3-в 4 года  4-в 7 лет  5-в 12 лет  6-у взрослого  7-в старости</vt:lpstr>
      <vt:lpstr>Слайд 7</vt:lpstr>
      <vt:lpstr>Слайд 8</vt:lpstr>
      <vt:lpstr>Воспалительные заболевания околоносовых пазух составляют 25–30% стационарной патологии ЛОР-органов. Чаще возникает воспаление верхнечелюстной пазухи, обусловленное особенностями расположения ее соустья и, соответственно, оттока ее содержимого. Иногда воспалительный процесс захватывает не одну, а несколько пазух – развивается полисинусит.</vt:lpstr>
      <vt:lpstr>Слайд 10</vt:lpstr>
      <vt:lpstr>Микрофлора при гайморите</vt:lpstr>
      <vt:lpstr>Слайд 12</vt:lpstr>
      <vt:lpstr>Слайд 13</vt:lpstr>
      <vt:lpstr>Патогенез одонтогенного гайморита</vt:lpstr>
      <vt:lpstr>Классификация синусита (С.З.Пискунов, Г.З.Пискунов, 1997) </vt:lpstr>
      <vt:lpstr> Классификация одонтогенных гайморитов</vt:lpstr>
      <vt:lpstr>Клинические проявления</vt:lpstr>
      <vt:lpstr>Диагностика гайморита</vt:lpstr>
      <vt:lpstr>Слайд 19</vt:lpstr>
      <vt:lpstr>Слайд 20</vt:lpstr>
      <vt:lpstr>лечение</vt:lpstr>
      <vt:lpstr>Преимущества эндоскопического метода </vt:lpstr>
      <vt:lpstr>Спасибо за внимание!!!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22</cp:revision>
  <dcterms:created xsi:type="dcterms:W3CDTF">2016-11-23T17:22:21Z</dcterms:created>
  <dcterms:modified xsi:type="dcterms:W3CDTF">2016-11-25T17:43:23Z</dcterms:modified>
</cp:coreProperties>
</file>